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Canva Sans Italics" panose="020B0604020202020204" charset="0"/>
      <p:regular r:id="rId25"/>
    </p:embeddedFont>
    <p:embeddedFont>
      <p:font typeface="Josefin Sans Bold" pitchFamily="2" charset="0"/>
      <p:regular r:id="rId26"/>
      <p:boldItalic r:id="rId27"/>
    </p:embeddedFont>
    <p:embeddedFont>
      <p:font typeface="Josefin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utt.ly/bw537kG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tt.ly/TechnicalAppendix" TargetMode="External"/><Relationship Id="rId5" Type="http://schemas.openxmlformats.org/officeDocument/2006/relationships/hyperlink" Target="https://cutt.ly/DataVisors_RatingPredictor" TargetMode="Externa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6595" y="2251124"/>
            <a:ext cx="15866439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Canva Sans"/>
              </a:rPr>
              <a:t>MARKET PULSE: UNVEILING PRODUCT PERFORMANCE IN </a:t>
            </a:r>
          </a:p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Canva Sans"/>
              </a:rPr>
              <a:t>E-COMMERCE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77038" y="979891"/>
            <a:ext cx="12136136" cy="29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552" spc="232">
                <a:solidFill>
                  <a:srgbClr val="F4D314"/>
                </a:solidFill>
                <a:latin typeface="Josefin Sans Bold"/>
              </a:rPr>
              <a:t>DATA VIZUALIZATION DESIGN PROJECT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595" y="6045098"/>
            <a:ext cx="7728511" cy="254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BY</a:t>
            </a:r>
          </a:p>
          <a:p>
            <a:pPr>
              <a:lnSpc>
                <a:spcPts val="2874"/>
              </a:lnSpc>
            </a:pPr>
            <a:endParaRPr lang="en-US" sz="24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874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ASSWIN KARUPPAIAH PL      (21f1001419)</a:t>
            </a:r>
          </a:p>
          <a:p>
            <a:pPr>
              <a:lnSpc>
                <a:spcPts val="2874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PRIYANKA NATHANI               (21F1005807)</a:t>
            </a:r>
          </a:p>
          <a:p>
            <a:pPr>
              <a:lnSpc>
                <a:spcPts val="2874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PURAVASU JAIDEEP SESHA(21f1000162)</a:t>
            </a:r>
          </a:p>
          <a:p>
            <a:pPr>
              <a:lnSpc>
                <a:spcPts val="2874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Trivikram Umanath           (21f1005359)</a:t>
            </a:r>
          </a:p>
          <a:p>
            <a:pPr>
              <a:lnSpc>
                <a:spcPts val="2874"/>
              </a:lnSpc>
            </a:pPr>
            <a:endParaRPr lang="en-US" sz="24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962749" y="9399905"/>
            <a:ext cx="23516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29826" y="2419724"/>
            <a:ext cx="12121889" cy="6953250"/>
          </a:xfrm>
          <a:custGeom>
            <a:avLst/>
            <a:gdLst/>
            <a:ahLst/>
            <a:cxnLst/>
            <a:rect l="l" t="t" r="r" b="b"/>
            <a:pathLst>
              <a:path w="12121889" h="6953250">
                <a:moveTo>
                  <a:pt x="0" y="0"/>
                </a:moveTo>
                <a:lnTo>
                  <a:pt x="12121889" y="0"/>
                </a:lnTo>
                <a:lnTo>
                  <a:pt x="12121889" y="6953250"/>
                </a:lnTo>
                <a:lnTo>
                  <a:pt x="0" y="6953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17431" y="3400763"/>
            <a:ext cx="617090" cy="2495586"/>
          </a:xfrm>
          <a:custGeom>
            <a:avLst/>
            <a:gdLst/>
            <a:ahLst/>
            <a:cxnLst/>
            <a:rect l="l" t="t" r="r" b="b"/>
            <a:pathLst>
              <a:path w="617090" h="2495586">
                <a:moveTo>
                  <a:pt x="0" y="0"/>
                </a:moveTo>
                <a:lnTo>
                  <a:pt x="617090" y="0"/>
                </a:lnTo>
                <a:lnTo>
                  <a:pt x="617090" y="2495586"/>
                </a:lnTo>
                <a:lnTo>
                  <a:pt x="0" y="2495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26190"/>
            <a:ext cx="1363582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PRODUCT CATEGORY PERFORMANCE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3217431" y="6135028"/>
            <a:ext cx="617090" cy="2495586"/>
          </a:xfrm>
          <a:custGeom>
            <a:avLst/>
            <a:gdLst/>
            <a:ahLst/>
            <a:cxnLst/>
            <a:rect l="l" t="t" r="r" b="b"/>
            <a:pathLst>
              <a:path w="617090" h="2495586">
                <a:moveTo>
                  <a:pt x="0" y="0"/>
                </a:moveTo>
                <a:lnTo>
                  <a:pt x="617090" y="0"/>
                </a:lnTo>
                <a:lnTo>
                  <a:pt x="617090" y="2495586"/>
                </a:lnTo>
                <a:lnTo>
                  <a:pt x="0" y="2495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2072" y="3994448"/>
            <a:ext cx="2387152" cy="127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>
                <a:solidFill>
                  <a:srgbClr val="317C47"/>
                </a:solidFill>
                <a:latin typeface="Canva Sans"/>
              </a:rPr>
              <a:t>Top Performing </a:t>
            </a:r>
          </a:p>
          <a:p>
            <a:pPr algn="ctr">
              <a:lnSpc>
                <a:spcPts val="3395"/>
              </a:lnSpc>
            </a:pPr>
            <a:r>
              <a:rPr lang="en-US" sz="2425">
                <a:solidFill>
                  <a:srgbClr val="317C47"/>
                </a:solidFill>
                <a:latin typeface="Canva Sans"/>
              </a:rPr>
              <a:t>Products Sub </a:t>
            </a:r>
          </a:p>
          <a:p>
            <a:pPr algn="ctr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317C47"/>
                </a:solidFill>
                <a:latin typeface="Canva Sans"/>
              </a:rPr>
              <a:t>Categories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72" y="6952310"/>
            <a:ext cx="2490139" cy="122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9">
                <a:solidFill>
                  <a:srgbClr val="317C47"/>
                </a:solidFill>
                <a:latin typeface="Canva Sans"/>
              </a:rPr>
              <a:t>Poor  Performing </a:t>
            </a:r>
          </a:p>
          <a:p>
            <a:pPr algn="ctr">
              <a:lnSpc>
                <a:spcPts val="3246"/>
              </a:lnSpc>
            </a:pPr>
            <a:r>
              <a:rPr lang="en-US" sz="2319">
                <a:solidFill>
                  <a:srgbClr val="317C47"/>
                </a:solidFill>
                <a:latin typeface="Canva Sans"/>
              </a:rPr>
              <a:t>Products Sub 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317C47"/>
                </a:solidFill>
                <a:latin typeface="Canva Sans"/>
              </a:rPr>
              <a:t>Categories</a:t>
            </a:r>
          </a:p>
        </p:txBody>
      </p:sp>
      <p:sp>
        <p:nvSpPr>
          <p:cNvPr id="9" name="Freeform 9"/>
          <p:cNvSpPr/>
          <p:nvPr/>
        </p:nvSpPr>
        <p:spPr>
          <a:xfrm>
            <a:off x="15912601" y="9201791"/>
            <a:ext cx="1916632" cy="696652"/>
          </a:xfrm>
          <a:custGeom>
            <a:avLst/>
            <a:gdLst/>
            <a:ahLst/>
            <a:cxnLst/>
            <a:rect l="l" t="t" r="r" b="b"/>
            <a:pathLst>
              <a:path w="1916632" h="696652">
                <a:moveTo>
                  <a:pt x="0" y="0"/>
                </a:moveTo>
                <a:lnTo>
                  <a:pt x="1916632" y="0"/>
                </a:lnTo>
                <a:lnTo>
                  <a:pt x="1916632" y="696652"/>
                </a:lnTo>
                <a:lnTo>
                  <a:pt x="0" y="696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33" t="-13678" r="-7181" b="-12918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7475" y="2190750"/>
            <a:ext cx="12812661" cy="8096250"/>
          </a:xfrm>
          <a:custGeom>
            <a:avLst/>
            <a:gdLst/>
            <a:ahLst/>
            <a:cxnLst/>
            <a:rect l="l" t="t" r="r" b="b"/>
            <a:pathLst>
              <a:path w="12812661" h="8096250">
                <a:moveTo>
                  <a:pt x="0" y="0"/>
                </a:moveTo>
                <a:lnTo>
                  <a:pt x="12812662" y="0"/>
                </a:lnTo>
                <a:lnTo>
                  <a:pt x="12812662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999" y="1101988"/>
            <a:ext cx="1081923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BRAND PERFORMANCE ANALYSIS</a:t>
            </a:r>
          </a:p>
        </p:txBody>
      </p:sp>
      <p:sp>
        <p:nvSpPr>
          <p:cNvPr id="5" name="Freeform 5"/>
          <p:cNvSpPr/>
          <p:nvPr/>
        </p:nvSpPr>
        <p:spPr>
          <a:xfrm>
            <a:off x="15912601" y="9201791"/>
            <a:ext cx="1916632" cy="698284"/>
          </a:xfrm>
          <a:custGeom>
            <a:avLst/>
            <a:gdLst/>
            <a:ahLst/>
            <a:cxnLst/>
            <a:rect l="l" t="t" r="r" b="b"/>
            <a:pathLst>
              <a:path w="1916632" h="698284">
                <a:moveTo>
                  <a:pt x="0" y="0"/>
                </a:moveTo>
                <a:lnTo>
                  <a:pt x="1916632" y="0"/>
                </a:lnTo>
                <a:lnTo>
                  <a:pt x="1916632" y="698284"/>
                </a:lnTo>
                <a:lnTo>
                  <a:pt x="0" y="698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3" t="-13646" r="-7181" b="-12654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57501" y="1830436"/>
            <a:ext cx="11000072" cy="7551774"/>
          </a:xfrm>
          <a:custGeom>
            <a:avLst/>
            <a:gdLst/>
            <a:ahLst/>
            <a:cxnLst/>
            <a:rect l="l" t="t" r="r" b="b"/>
            <a:pathLst>
              <a:path w="11000072" h="7551774">
                <a:moveTo>
                  <a:pt x="0" y="0"/>
                </a:moveTo>
                <a:lnTo>
                  <a:pt x="11000072" y="0"/>
                </a:lnTo>
                <a:lnTo>
                  <a:pt x="11000072" y="7551773"/>
                </a:lnTo>
                <a:lnTo>
                  <a:pt x="0" y="7551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61694" y="8662708"/>
            <a:ext cx="850442" cy="850442"/>
          </a:xfrm>
          <a:custGeom>
            <a:avLst/>
            <a:gdLst/>
            <a:ahLst/>
            <a:cxnLst/>
            <a:rect l="l" t="t" r="r" b="b"/>
            <a:pathLst>
              <a:path w="850442" h="850442">
                <a:moveTo>
                  <a:pt x="0" y="0"/>
                </a:moveTo>
                <a:lnTo>
                  <a:pt x="850442" y="0"/>
                </a:lnTo>
                <a:lnTo>
                  <a:pt x="850442" y="850442"/>
                </a:lnTo>
                <a:lnTo>
                  <a:pt x="0" y="85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27738" y="3057506"/>
            <a:ext cx="940098" cy="5461608"/>
          </a:xfrm>
          <a:custGeom>
            <a:avLst/>
            <a:gdLst/>
            <a:ahLst/>
            <a:cxnLst/>
            <a:rect l="l" t="t" r="r" b="b"/>
            <a:pathLst>
              <a:path w="940098" h="5461608">
                <a:moveTo>
                  <a:pt x="0" y="0"/>
                </a:moveTo>
                <a:lnTo>
                  <a:pt x="940097" y="0"/>
                </a:lnTo>
                <a:lnTo>
                  <a:pt x="940097" y="5461608"/>
                </a:lnTo>
                <a:lnTo>
                  <a:pt x="0" y="5461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-493163" r="-493163" b="-30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77378" y="3057506"/>
            <a:ext cx="940098" cy="5461608"/>
          </a:xfrm>
          <a:custGeom>
            <a:avLst/>
            <a:gdLst/>
            <a:ahLst/>
            <a:cxnLst/>
            <a:rect l="l" t="t" r="r" b="b"/>
            <a:pathLst>
              <a:path w="940098" h="5461608">
                <a:moveTo>
                  <a:pt x="0" y="0"/>
                </a:moveTo>
                <a:lnTo>
                  <a:pt x="940098" y="0"/>
                </a:lnTo>
                <a:lnTo>
                  <a:pt x="940098" y="5461608"/>
                </a:lnTo>
                <a:lnTo>
                  <a:pt x="0" y="5461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-493163" r="-493163" b="-300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6190"/>
            <a:ext cx="1135242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PROMOTIONAL INDICATOR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6173" y="8909379"/>
            <a:ext cx="1827014" cy="34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"/>
              </a:rPr>
              <a:t>Google Looker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7747427" y="2538633"/>
            <a:ext cx="2304347" cy="5188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4797786" y="2538633"/>
            <a:ext cx="5253987" cy="5188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0051774" y="2069588"/>
            <a:ext cx="4679412" cy="88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>
                <a:solidFill>
                  <a:srgbClr val="000000"/>
                </a:solidFill>
                <a:latin typeface="Canva Sans"/>
              </a:rPr>
              <a:t>Promotions significantly increase sales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195" y="1773889"/>
            <a:ext cx="13204631" cy="7395727"/>
          </a:xfrm>
          <a:custGeom>
            <a:avLst/>
            <a:gdLst/>
            <a:ahLst/>
            <a:cxnLst/>
            <a:rect l="l" t="t" r="r" b="b"/>
            <a:pathLst>
              <a:path w="13204631" h="7395727">
                <a:moveTo>
                  <a:pt x="0" y="0"/>
                </a:moveTo>
                <a:lnTo>
                  <a:pt x="13204631" y="0"/>
                </a:lnTo>
                <a:lnTo>
                  <a:pt x="13204631" y="7395727"/>
                </a:lnTo>
                <a:lnTo>
                  <a:pt x="0" y="7395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26190"/>
            <a:ext cx="1135242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DISCOUNT INDICATOR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4858089" y="8744395"/>
            <a:ext cx="850442" cy="850442"/>
          </a:xfrm>
          <a:custGeom>
            <a:avLst/>
            <a:gdLst/>
            <a:ahLst/>
            <a:cxnLst/>
            <a:rect l="l" t="t" r="r" b="b"/>
            <a:pathLst>
              <a:path w="850442" h="850442">
                <a:moveTo>
                  <a:pt x="0" y="0"/>
                </a:moveTo>
                <a:lnTo>
                  <a:pt x="850442" y="0"/>
                </a:lnTo>
                <a:lnTo>
                  <a:pt x="850442" y="850442"/>
                </a:lnTo>
                <a:lnTo>
                  <a:pt x="0" y="85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860931" y="9065566"/>
            <a:ext cx="1827014" cy="34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"/>
              </a:rPr>
              <a:t>Google Looker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13647" y="4850459"/>
            <a:ext cx="3021289" cy="1705033"/>
            <a:chOff x="0" y="0"/>
            <a:chExt cx="795730" cy="449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5730" cy="449062"/>
            </a:xfrm>
            <a:custGeom>
              <a:avLst/>
              <a:gdLst/>
              <a:ahLst/>
              <a:cxnLst/>
              <a:rect l="l" t="t" r="r" b="b"/>
              <a:pathLst>
                <a:path w="795730" h="449062">
                  <a:moveTo>
                    <a:pt x="0" y="0"/>
                  </a:moveTo>
                  <a:lnTo>
                    <a:pt x="795730" y="0"/>
                  </a:lnTo>
                  <a:lnTo>
                    <a:pt x="795730" y="449062"/>
                  </a:lnTo>
                  <a:lnTo>
                    <a:pt x="0" y="449062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795730" cy="515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1"/>
                </a:lnSpc>
              </a:pPr>
              <a:r>
                <a:rPr lang="en-US" sz="1952" spc="292">
                  <a:solidFill>
                    <a:srgbClr val="3F4540"/>
                  </a:solidFill>
                  <a:latin typeface="Josefin Sans Bold Italics"/>
                </a:rPr>
                <a:t>BIGBASKET BRANDS</a:t>
              </a:r>
            </a:p>
            <a:p>
              <a:pPr algn="ctr">
                <a:lnSpc>
                  <a:spcPts val="2831"/>
                </a:lnSpc>
              </a:pPr>
              <a:r>
                <a:rPr lang="en-US" sz="1952" spc="292">
                  <a:solidFill>
                    <a:srgbClr val="3F4540"/>
                  </a:solidFill>
                  <a:latin typeface="Josefin Sans Bold Italics"/>
                </a:rPr>
                <a:t>EXCELS IN</a:t>
              </a:r>
            </a:p>
            <a:p>
              <a:pPr algn="ctr">
                <a:lnSpc>
                  <a:spcPts val="2831"/>
                </a:lnSpc>
              </a:pPr>
              <a:r>
                <a:rPr lang="en-US" sz="1952" spc="292">
                  <a:solidFill>
                    <a:srgbClr val="3F4540"/>
                  </a:solidFill>
                  <a:latin typeface="Josefin Sans Bold Italics"/>
                </a:rPr>
                <a:t>SATISFACTION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053942" y="1638300"/>
            <a:ext cx="12180117" cy="7620000"/>
          </a:xfrm>
          <a:custGeom>
            <a:avLst/>
            <a:gdLst/>
            <a:ahLst/>
            <a:cxnLst/>
            <a:rect l="l" t="t" r="r" b="b"/>
            <a:pathLst>
              <a:path w="12180117" h="7620000">
                <a:moveTo>
                  <a:pt x="0" y="0"/>
                </a:moveTo>
                <a:lnTo>
                  <a:pt x="12180116" y="0"/>
                </a:lnTo>
                <a:lnTo>
                  <a:pt x="12180116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5789" y="603000"/>
            <a:ext cx="116495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CUSTOMER SATISFACTION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9067" y="9465525"/>
            <a:ext cx="117284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F4540"/>
                </a:solidFill>
                <a:latin typeface="Canva Sans Italics"/>
              </a:rPr>
              <a:t>Composite Score = Normalized Rating x Normalized Review Count</a:t>
            </a:r>
          </a:p>
        </p:txBody>
      </p:sp>
      <p:sp>
        <p:nvSpPr>
          <p:cNvPr id="9" name="Freeform 9"/>
          <p:cNvSpPr/>
          <p:nvPr/>
        </p:nvSpPr>
        <p:spPr>
          <a:xfrm>
            <a:off x="15521870" y="9259932"/>
            <a:ext cx="1761164" cy="640143"/>
          </a:xfrm>
          <a:custGeom>
            <a:avLst/>
            <a:gdLst/>
            <a:ahLst/>
            <a:cxnLst/>
            <a:rect l="l" t="t" r="r" b="b"/>
            <a:pathLst>
              <a:path w="1761164" h="640143">
                <a:moveTo>
                  <a:pt x="0" y="0"/>
                </a:moveTo>
                <a:lnTo>
                  <a:pt x="1761164" y="0"/>
                </a:lnTo>
                <a:lnTo>
                  <a:pt x="1761164" y="640143"/>
                </a:lnTo>
                <a:lnTo>
                  <a:pt x="0" y="640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3" t="-13678" r="-7181" b="-12918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2774" y="124595"/>
            <a:ext cx="2058735" cy="2058735"/>
          </a:xfrm>
          <a:custGeom>
            <a:avLst/>
            <a:gdLst/>
            <a:ahLst/>
            <a:cxnLst/>
            <a:rect l="l" t="t" r="r" b="b"/>
            <a:pathLst>
              <a:path w="2058735" h="2058735">
                <a:moveTo>
                  <a:pt x="0" y="0"/>
                </a:moveTo>
                <a:lnTo>
                  <a:pt x="2058736" y="0"/>
                </a:lnTo>
                <a:lnTo>
                  <a:pt x="2058736" y="2058735"/>
                </a:lnTo>
                <a:lnTo>
                  <a:pt x="0" y="205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4585" y="2608780"/>
            <a:ext cx="4037889" cy="4076467"/>
          </a:xfrm>
          <a:custGeom>
            <a:avLst/>
            <a:gdLst/>
            <a:ahLst/>
            <a:cxnLst/>
            <a:rect l="l" t="t" r="r" b="b"/>
            <a:pathLst>
              <a:path w="4037889" h="4076467">
                <a:moveTo>
                  <a:pt x="0" y="0"/>
                </a:moveTo>
                <a:lnTo>
                  <a:pt x="4037888" y="0"/>
                </a:lnTo>
                <a:lnTo>
                  <a:pt x="4037888" y="4076468"/>
                </a:lnTo>
                <a:lnTo>
                  <a:pt x="0" y="40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2210479" y="674239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E7B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Oil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Skin 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133035"/>
                </a:solidFill>
                <a:latin typeface="Canva Sans Bold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Hair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118707" y="2608780"/>
            <a:ext cx="4050585" cy="4076467"/>
          </a:xfrm>
          <a:custGeom>
            <a:avLst/>
            <a:gdLst/>
            <a:ahLst/>
            <a:cxnLst/>
            <a:rect l="l" t="t" r="r" b="b"/>
            <a:pathLst>
              <a:path w="4050585" h="4076467">
                <a:moveTo>
                  <a:pt x="0" y="0"/>
                </a:moveTo>
                <a:lnTo>
                  <a:pt x="4050586" y="0"/>
                </a:lnTo>
                <a:lnTo>
                  <a:pt x="4050586" y="4076468"/>
                </a:lnTo>
                <a:lnTo>
                  <a:pt x="0" y="407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7600950" y="6742398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E7B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Sauce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Chocolate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133035"/>
                </a:solidFill>
                <a:latin typeface="Canva Sans Bold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Organic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512318" y="2618305"/>
            <a:ext cx="4153624" cy="4076467"/>
          </a:xfrm>
          <a:custGeom>
            <a:avLst/>
            <a:gdLst/>
            <a:ahLst/>
            <a:cxnLst/>
            <a:rect l="l" t="t" r="r" b="b"/>
            <a:pathLst>
              <a:path w="4153624" h="4076467">
                <a:moveTo>
                  <a:pt x="0" y="0"/>
                </a:moveTo>
                <a:lnTo>
                  <a:pt x="4153624" y="0"/>
                </a:lnTo>
                <a:lnTo>
                  <a:pt x="4153624" y="4076468"/>
                </a:lnTo>
                <a:lnTo>
                  <a:pt x="0" y="407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3046080" y="6751923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E7B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 Bold"/>
                </a:rPr>
                <a:t>Stainless Steel 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133035"/>
                </a:solidFill>
                <a:latin typeface="Canva Sans Bold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"/>
                </a:rPr>
                <a:t>Glass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133035"/>
                </a:solidFill>
                <a:latin typeface="Canva Sans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33035"/>
                  </a:solidFill>
                  <a:latin typeface="Canva Sans"/>
                </a:rPr>
                <a:t>Plastic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742142" y="8394561"/>
            <a:ext cx="863739" cy="863739"/>
          </a:xfrm>
          <a:custGeom>
            <a:avLst/>
            <a:gdLst/>
            <a:ahLst/>
            <a:cxnLst/>
            <a:rect l="l" t="t" r="r" b="b"/>
            <a:pathLst>
              <a:path w="863739" h="863739">
                <a:moveTo>
                  <a:pt x="0" y="0"/>
                </a:moveTo>
                <a:lnTo>
                  <a:pt x="863739" y="0"/>
                </a:lnTo>
                <a:lnTo>
                  <a:pt x="863739" y="863739"/>
                </a:lnTo>
                <a:lnTo>
                  <a:pt x="0" y="863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109780"/>
            <a:ext cx="1430079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CUSTOMER PREFERENCES FOR TOP 3 CATEGORIES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8817" y="1986480"/>
            <a:ext cx="27894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Beauty &amp; Hygiene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9829" y="1986480"/>
            <a:ext cx="35683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Gourmet &amp; World Food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38970" y="1986480"/>
            <a:ext cx="35003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Kitchen, Garden &amp; Pets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3656" y="3360743"/>
            <a:ext cx="10533518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PRICING STRATEGIES &amp; GROWTH OPPORTUNITIES</a:t>
            </a:r>
          </a:p>
        </p:txBody>
      </p:sp>
      <p:sp>
        <p:nvSpPr>
          <p:cNvPr id="5" name="Freeform 5"/>
          <p:cNvSpPr/>
          <p:nvPr/>
        </p:nvSpPr>
        <p:spPr>
          <a:xfrm>
            <a:off x="14917734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550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2931795" y="0"/>
                </a:moveTo>
                <a:lnTo>
                  <a:pt x="0" y="0"/>
                </a:lnTo>
                <a:lnTo>
                  <a:pt x="0" y="4114800"/>
                </a:lnTo>
                <a:lnTo>
                  <a:pt x="2931795" y="4114800"/>
                </a:lnTo>
                <a:lnTo>
                  <a:pt x="29317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2774" y="124595"/>
            <a:ext cx="2058735" cy="2058735"/>
          </a:xfrm>
          <a:custGeom>
            <a:avLst/>
            <a:gdLst/>
            <a:ahLst/>
            <a:cxnLst/>
            <a:rect l="l" t="t" r="r" b="b"/>
            <a:pathLst>
              <a:path w="2058735" h="2058735">
                <a:moveTo>
                  <a:pt x="0" y="0"/>
                </a:moveTo>
                <a:lnTo>
                  <a:pt x="2058736" y="0"/>
                </a:lnTo>
                <a:lnTo>
                  <a:pt x="2058736" y="2058735"/>
                </a:lnTo>
                <a:lnTo>
                  <a:pt x="0" y="2058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69034"/>
            <a:ext cx="12652844" cy="8031041"/>
          </a:xfrm>
          <a:custGeom>
            <a:avLst/>
            <a:gdLst/>
            <a:ahLst/>
            <a:cxnLst/>
            <a:rect l="l" t="t" r="r" b="b"/>
            <a:pathLst>
              <a:path w="12652844" h="8031041">
                <a:moveTo>
                  <a:pt x="0" y="0"/>
                </a:moveTo>
                <a:lnTo>
                  <a:pt x="12652844" y="0"/>
                </a:lnTo>
                <a:lnTo>
                  <a:pt x="12652844" y="8031041"/>
                </a:lnTo>
                <a:lnTo>
                  <a:pt x="0" y="803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945123" flipV="1">
            <a:off x="13220517" y="3452817"/>
            <a:ext cx="1853799" cy="523698"/>
          </a:xfrm>
          <a:custGeom>
            <a:avLst/>
            <a:gdLst/>
            <a:ahLst/>
            <a:cxnLst/>
            <a:rect l="l" t="t" r="r" b="b"/>
            <a:pathLst>
              <a:path w="1853799" h="523698">
                <a:moveTo>
                  <a:pt x="0" y="523698"/>
                </a:moveTo>
                <a:lnTo>
                  <a:pt x="1853799" y="523698"/>
                </a:lnTo>
                <a:lnTo>
                  <a:pt x="1853799" y="0"/>
                </a:lnTo>
                <a:lnTo>
                  <a:pt x="0" y="0"/>
                </a:lnTo>
                <a:lnTo>
                  <a:pt x="0" y="523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09780"/>
            <a:ext cx="1430079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SALES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2565" y="4450186"/>
            <a:ext cx="426041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17C47"/>
                </a:solidFill>
                <a:latin typeface="Canva Sans"/>
              </a:rPr>
              <a:t>Categories with alternate options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48806" y="9258300"/>
            <a:ext cx="1916632" cy="696652"/>
          </a:xfrm>
          <a:custGeom>
            <a:avLst/>
            <a:gdLst/>
            <a:ahLst/>
            <a:cxnLst/>
            <a:rect l="l" t="t" r="r" b="b"/>
            <a:pathLst>
              <a:path w="1916632" h="696652">
                <a:moveTo>
                  <a:pt x="0" y="0"/>
                </a:moveTo>
                <a:lnTo>
                  <a:pt x="1916633" y="0"/>
                </a:lnTo>
                <a:lnTo>
                  <a:pt x="1916633" y="696652"/>
                </a:lnTo>
                <a:lnTo>
                  <a:pt x="0" y="696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3" t="-13678" r="-7181" b="-129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8523" y="4169696"/>
            <a:ext cx="6696544" cy="4862967"/>
          </a:xfrm>
          <a:custGeom>
            <a:avLst/>
            <a:gdLst/>
            <a:ahLst/>
            <a:cxnLst/>
            <a:rect l="l" t="t" r="r" b="b"/>
            <a:pathLst>
              <a:path w="6696544" h="4862967">
                <a:moveTo>
                  <a:pt x="0" y="0"/>
                </a:moveTo>
                <a:lnTo>
                  <a:pt x="6696545" y="0"/>
                </a:lnTo>
                <a:lnTo>
                  <a:pt x="6696545" y="4862966"/>
                </a:lnTo>
                <a:lnTo>
                  <a:pt x="0" y="4862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317C47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085535" y="4151510"/>
            <a:ext cx="6721587" cy="4881153"/>
          </a:xfrm>
          <a:custGeom>
            <a:avLst/>
            <a:gdLst/>
            <a:ahLst/>
            <a:cxnLst/>
            <a:rect l="l" t="t" r="r" b="b"/>
            <a:pathLst>
              <a:path w="6721587" h="4881153">
                <a:moveTo>
                  <a:pt x="0" y="0"/>
                </a:moveTo>
                <a:lnTo>
                  <a:pt x="6721588" y="0"/>
                </a:lnTo>
                <a:lnTo>
                  <a:pt x="6721588" y="4881152"/>
                </a:lnTo>
                <a:lnTo>
                  <a:pt x="0" y="4881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317C47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618523" y="2186145"/>
            <a:ext cx="1757395" cy="1757395"/>
          </a:xfrm>
          <a:custGeom>
            <a:avLst/>
            <a:gdLst/>
            <a:ahLst/>
            <a:cxnLst/>
            <a:rect l="l" t="t" r="r" b="b"/>
            <a:pathLst>
              <a:path w="1757395" h="1757395">
                <a:moveTo>
                  <a:pt x="0" y="0"/>
                </a:moveTo>
                <a:lnTo>
                  <a:pt x="1757395" y="0"/>
                </a:lnTo>
                <a:lnTo>
                  <a:pt x="1757395" y="1757395"/>
                </a:lnTo>
                <a:lnTo>
                  <a:pt x="0" y="1757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85535" y="2186145"/>
            <a:ext cx="1769469" cy="1769469"/>
          </a:xfrm>
          <a:custGeom>
            <a:avLst/>
            <a:gdLst/>
            <a:ahLst/>
            <a:cxnLst/>
            <a:rect l="l" t="t" r="r" b="b"/>
            <a:pathLst>
              <a:path w="1769469" h="1769469">
                <a:moveTo>
                  <a:pt x="0" y="0"/>
                </a:moveTo>
                <a:lnTo>
                  <a:pt x="1769469" y="0"/>
                </a:lnTo>
                <a:lnTo>
                  <a:pt x="1769469" y="1769469"/>
                </a:lnTo>
                <a:lnTo>
                  <a:pt x="0" y="1769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09780"/>
            <a:ext cx="922968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HEATMAPS FOR SALES PATTERN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5194" y="2549716"/>
            <a:ext cx="3170984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17C47"/>
                </a:solidFill>
                <a:latin typeface="Canva Sans Bold"/>
              </a:rPr>
              <a:t>Fruits &amp; Vegatables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76202" y="2902141"/>
            <a:ext cx="3170984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17C47"/>
                </a:solidFill>
                <a:latin typeface="Canva Sans Bold"/>
              </a:rPr>
              <a:t>Baby Care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7239" y="9258300"/>
            <a:ext cx="1916632" cy="696652"/>
          </a:xfrm>
          <a:custGeom>
            <a:avLst/>
            <a:gdLst/>
            <a:ahLst/>
            <a:cxnLst/>
            <a:rect l="l" t="t" r="r" b="b"/>
            <a:pathLst>
              <a:path w="1916632" h="696652">
                <a:moveTo>
                  <a:pt x="0" y="0"/>
                </a:moveTo>
                <a:lnTo>
                  <a:pt x="1916633" y="0"/>
                </a:lnTo>
                <a:lnTo>
                  <a:pt x="1916633" y="696652"/>
                </a:lnTo>
                <a:lnTo>
                  <a:pt x="0" y="696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33" t="-13678" r="-7181" b="-129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5048" y="2161683"/>
            <a:ext cx="1830692" cy="1830692"/>
          </a:xfrm>
          <a:custGeom>
            <a:avLst/>
            <a:gdLst/>
            <a:ahLst/>
            <a:cxnLst/>
            <a:rect l="l" t="t" r="r" b="b"/>
            <a:pathLst>
              <a:path w="1830692" h="1830692">
                <a:moveTo>
                  <a:pt x="0" y="0"/>
                </a:moveTo>
                <a:lnTo>
                  <a:pt x="1830691" y="0"/>
                </a:lnTo>
                <a:lnTo>
                  <a:pt x="1830691" y="1830692"/>
                </a:lnTo>
                <a:lnTo>
                  <a:pt x="0" y="183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58381" y="2161683"/>
            <a:ext cx="1830692" cy="1830692"/>
          </a:xfrm>
          <a:custGeom>
            <a:avLst/>
            <a:gdLst/>
            <a:ahLst/>
            <a:cxnLst/>
            <a:rect l="l" t="t" r="r" b="b"/>
            <a:pathLst>
              <a:path w="1830692" h="1830692">
                <a:moveTo>
                  <a:pt x="0" y="0"/>
                </a:moveTo>
                <a:lnTo>
                  <a:pt x="1830691" y="0"/>
                </a:lnTo>
                <a:lnTo>
                  <a:pt x="1830691" y="1830692"/>
                </a:lnTo>
                <a:lnTo>
                  <a:pt x="0" y="1830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8523" y="4169696"/>
            <a:ext cx="6696544" cy="4862967"/>
          </a:xfrm>
          <a:custGeom>
            <a:avLst/>
            <a:gdLst/>
            <a:ahLst/>
            <a:cxnLst/>
            <a:rect l="l" t="t" r="r" b="b"/>
            <a:pathLst>
              <a:path w="6696544" h="4862967">
                <a:moveTo>
                  <a:pt x="0" y="0"/>
                </a:moveTo>
                <a:lnTo>
                  <a:pt x="6696545" y="0"/>
                </a:lnTo>
                <a:lnTo>
                  <a:pt x="6696545" y="4862966"/>
                </a:lnTo>
                <a:lnTo>
                  <a:pt x="0" y="4862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317C47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94831" y="4169696"/>
            <a:ext cx="6696544" cy="4862967"/>
          </a:xfrm>
          <a:custGeom>
            <a:avLst/>
            <a:gdLst/>
            <a:ahLst/>
            <a:cxnLst/>
            <a:rect l="l" t="t" r="r" b="b"/>
            <a:pathLst>
              <a:path w="6696544" h="4862967">
                <a:moveTo>
                  <a:pt x="0" y="0"/>
                </a:moveTo>
                <a:lnTo>
                  <a:pt x="6696544" y="0"/>
                </a:lnTo>
                <a:lnTo>
                  <a:pt x="6696544" y="4862966"/>
                </a:lnTo>
                <a:lnTo>
                  <a:pt x="0" y="4862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317C47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028700" y="1109780"/>
            <a:ext cx="922968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HEATMAPS FOR SALES PATTERN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1869" y="2549716"/>
            <a:ext cx="3170984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17C47"/>
                </a:solidFill>
                <a:latin typeface="Canva Sans Bold"/>
              </a:rPr>
              <a:t>Eggs, Meat &amp; Fish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76202" y="2544747"/>
            <a:ext cx="3888021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17C47"/>
                </a:solidFill>
                <a:latin typeface="Canva Sans Bold"/>
              </a:rPr>
              <a:t>Bakery, Cakes &amp; Dairy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83656" y="4575175"/>
            <a:ext cx="10518767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824445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8" y="0"/>
                </a:lnTo>
                <a:lnTo>
                  <a:pt x="4056478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7734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550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2931795" y="0"/>
                </a:moveTo>
                <a:lnTo>
                  <a:pt x="0" y="0"/>
                </a:lnTo>
                <a:lnTo>
                  <a:pt x="0" y="4114800"/>
                </a:lnTo>
                <a:lnTo>
                  <a:pt x="2931795" y="4114800"/>
                </a:lnTo>
                <a:lnTo>
                  <a:pt x="29317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62749" y="9399905"/>
            <a:ext cx="23516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0222" y="4190365"/>
            <a:ext cx="1560755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The Dashboard will help us take a better look at strategies for growth in low sales categories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62749" y="9399905"/>
            <a:ext cx="23516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57275"/>
            <a:ext cx="408880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4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USEFUL LINKS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60138"/>
            <a:ext cx="36108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sng">
                <a:solidFill>
                  <a:srgbClr val="709954"/>
                </a:solidFill>
                <a:latin typeface="Canva Sans Bold"/>
              </a:rPr>
              <a:t>Rating Predictor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: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7521" y="2660138"/>
            <a:ext cx="33038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hlinkClick r:id="rId5"/>
              </a:rPr>
              <a:t>Link for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hlinkClick r:id="rId5"/>
              </a:rPr>
              <a:t>Streamlit</a:t>
            </a:r>
            <a:r>
              <a:rPr lang="en-US" sz="2499" dirty="0">
                <a:solidFill>
                  <a:srgbClr val="000000"/>
                </a:solidFill>
                <a:latin typeface="Canva Sans"/>
                <a:hlinkClick r:id="rId5"/>
              </a:rPr>
              <a:t> app</a:t>
            </a:r>
            <a:endParaRPr lang="en-US" sz="24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689092"/>
            <a:ext cx="4505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sng">
                <a:solidFill>
                  <a:srgbClr val="709954"/>
                </a:solidFill>
                <a:latin typeface="Canva Sans Bold"/>
              </a:rPr>
              <a:t>Technical Appendix: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7521" y="3689092"/>
            <a:ext cx="267819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hlinkClick r:id="rId6"/>
              </a:rPr>
              <a:t>Link for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hlinkClick r:id="rId6"/>
              </a:rPr>
              <a:t>Colab</a:t>
            </a:r>
            <a:r>
              <a:rPr lang="en-US" sz="2499" dirty="0">
                <a:solidFill>
                  <a:srgbClr val="000000"/>
                </a:solidFill>
                <a:latin typeface="Canva Sans"/>
                <a:hlinkClick r:id="rId6"/>
              </a:rPr>
              <a:t> file</a:t>
            </a:r>
            <a:endParaRPr lang="en-US" sz="24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721225"/>
            <a:ext cx="4505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sng">
                <a:solidFill>
                  <a:srgbClr val="709954"/>
                </a:solidFill>
                <a:latin typeface="Canva Sans Bold"/>
              </a:rPr>
              <a:t>Recommendation System: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7521" y="4721225"/>
            <a:ext cx="33038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hlinkClick r:id="rId7"/>
              </a:rPr>
              <a:t>Link for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hlinkClick r:id="rId7"/>
              </a:rPr>
              <a:t>Streamlit</a:t>
            </a:r>
            <a:r>
              <a:rPr lang="en-US" sz="2499" dirty="0">
                <a:solidFill>
                  <a:srgbClr val="000000"/>
                </a:solidFill>
                <a:latin typeface="Canva Sans"/>
                <a:hlinkClick r:id="rId7"/>
              </a:rPr>
              <a:t> app</a:t>
            </a:r>
            <a:endParaRPr lang="en-US" sz="24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219" y="2698622"/>
            <a:ext cx="2094468" cy="2094468"/>
          </a:xfrm>
          <a:custGeom>
            <a:avLst/>
            <a:gdLst/>
            <a:ahLst/>
            <a:cxnLst/>
            <a:rect l="l" t="t" r="r" b="b"/>
            <a:pathLst>
              <a:path w="2094468" h="2094468">
                <a:moveTo>
                  <a:pt x="0" y="0"/>
                </a:moveTo>
                <a:lnTo>
                  <a:pt x="2094468" y="0"/>
                </a:lnTo>
                <a:lnTo>
                  <a:pt x="2094468" y="2094468"/>
                </a:lnTo>
                <a:lnTo>
                  <a:pt x="0" y="209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52871" y="3302849"/>
            <a:ext cx="1345792" cy="1345792"/>
          </a:xfrm>
          <a:custGeom>
            <a:avLst/>
            <a:gdLst/>
            <a:ahLst/>
            <a:cxnLst/>
            <a:rect l="l" t="t" r="r" b="b"/>
            <a:pathLst>
              <a:path w="1345792" h="1345792">
                <a:moveTo>
                  <a:pt x="0" y="0"/>
                </a:moveTo>
                <a:lnTo>
                  <a:pt x="1345792" y="0"/>
                </a:lnTo>
                <a:lnTo>
                  <a:pt x="1345792" y="1345791"/>
                </a:lnTo>
                <a:lnTo>
                  <a:pt x="0" y="1345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4808" y="3049032"/>
            <a:ext cx="2094468" cy="1973946"/>
          </a:xfrm>
          <a:custGeom>
            <a:avLst/>
            <a:gdLst/>
            <a:ahLst/>
            <a:cxnLst/>
            <a:rect l="l" t="t" r="r" b="b"/>
            <a:pathLst>
              <a:path w="2094468" h="1973946">
                <a:moveTo>
                  <a:pt x="0" y="0"/>
                </a:moveTo>
                <a:lnTo>
                  <a:pt x="2094467" y="0"/>
                </a:lnTo>
                <a:lnTo>
                  <a:pt x="2094467" y="1973946"/>
                </a:lnTo>
                <a:lnTo>
                  <a:pt x="0" y="1973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1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0920" y="4965828"/>
            <a:ext cx="3893937" cy="262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The data contains 27555 products with their categories, ratings and number of reviews, along with the original and selling price.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1157" y="936090"/>
            <a:ext cx="132421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2507" y="4965828"/>
            <a:ext cx="3893937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Each category has its respective subcategories which help group the products. Each product is divided into types.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9999" y="4965828"/>
            <a:ext cx="3893937" cy="262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There are different indicators like seasonal, bundle and promotional, and customer demographics for each product.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576" y="4039116"/>
            <a:ext cx="2393231" cy="5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3195">
                <a:solidFill>
                  <a:srgbClr val="000000"/>
                </a:solidFill>
                <a:latin typeface="Canva Sans Bold"/>
              </a:rPr>
              <a:t>Products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93470" y="4104819"/>
            <a:ext cx="2271314" cy="5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3195">
                <a:solidFill>
                  <a:srgbClr val="000000"/>
                </a:solidFill>
                <a:latin typeface="Canva Sans Bold"/>
              </a:rPr>
              <a:t>Categories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6327" y="4039116"/>
            <a:ext cx="2393231" cy="5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3195">
                <a:solidFill>
                  <a:srgbClr val="000000"/>
                </a:solidFill>
                <a:latin typeface="Canva Sans Bold"/>
              </a:rPr>
              <a:t>Indicators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3020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8" y="0"/>
                </a:lnTo>
                <a:lnTo>
                  <a:pt x="4056478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3656" y="3994150"/>
            <a:ext cx="10518767" cy="233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BASIC PREPROCESSING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4917734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550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2931795" y="0"/>
                </a:moveTo>
                <a:lnTo>
                  <a:pt x="0" y="0"/>
                </a:lnTo>
                <a:lnTo>
                  <a:pt x="0" y="4114800"/>
                </a:lnTo>
                <a:lnTo>
                  <a:pt x="2931795" y="4114800"/>
                </a:lnTo>
                <a:lnTo>
                  <a:pt x="29317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456959"/>
            <a:ext cx="1017512" cy="847310"/>
          </a:xfrm>
          <a:custGeom>
            <a:avLst/>
            <a:gdLst/>
            <a:ahLst/>
            <a:cxnLst/>
            <a:rect l="l" t="t" r="r" b="b"/>
            <a:pathLst>
              <a:path w="1017512" h="847310">
                <a:moveTo>
                  <a:pt x="0" y="0"/>
                </a:moveTo>
                <a:lnTo>
                  <a:pt x="1017512" y="0"/>
                </a:lnTo>
                <a:lnTo>
                  <a:pt x="1017512" y="847310"/>
                </a:lnTo>
                <a:lnTo>
                  <a:pt x="0" y="84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0510" y="4166606"/>
            <a:ext cx="965702" cy="965702"/>
          </a:xfrm>
          <a:custGeom>
            <a:avLst/>
            <a:gdLst/>
            <a:ahLst/>
            <a:cxnLst/>
            <a:rect l="l" t="t" r="r" b="b"/>
            <a:pathLst>
              <a:path w="965702" h="965702">
                <a:moveTo>
                  <a:pt x="0" y="0"/>
                </a:moveTo>
                <a:lnTo>
                  <a:pt x="965702" y="0"/>
                </a:lnTo>
                <a:lnTo>
                  <a:pt x="965702" y="965702"/>
                </a:lnTo>
                <a:lnTo>
                  <a:pt x="0" y="96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643" y="5999083"/>
            <a:ext cx="768570" cy="768570"/>
          </a:xfrm>
          <a:custGeom>
            <a:avLst/>
            <a:gdLst/>
            <a:ahLst/>
            <a:cxnLst/>
            <a:rect l="l" t="t" r="r" b="b"/>
            <a:pathLst>
              <a:path w="768570" h="768570">
                <a:moveTo>
                  <a:pt x="0" y="0"/>
                </a:moveTo>
                <a:lnTo>
                  <a:pt x="768569" y="0"/>
                </a:lnTo>
                <a:lnTo>
                  <a:pt x="768569" y="768570"/>
                </a:lnTo>
                <a:lnTo>
                  <a:pt x="0" y="76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4286" y="7634428"/>
            <a:ext cx="821926" cy="821926"/>
          </a:xfrm>
          <a:custGeom>
            <a:avLst/>
            <a:gdLst/>
            <a:ahLst/>
            <a:cxnLst/>
            <a:rect l="l" t="t" r="r" b="b"/>
            <a:pathLst>
              <a:path w="821926" h="821926">
                <a:moveTo>
                  <a:pt x="0" y="0"/>
                </a:moveTo>
                <a:lnTo>
                  <a:pt x="821926" y="0"/>
                </a:lnTo>
                <a:lnTo>
                  <a:pt x="821926" y="821926"/>
                </a:lnTo>
                <a:lnTo>
                  <a:pt x="0" y="821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46212" y="3510740"/>
            <a:ext cx="788107" cy="7881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17C4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46212" y="2487030"/>
            <a:ext cx="232412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3035"/>
                </a:solidFill>
                <a:latin typeface="Canva Sans Bold"/>
              </a:rPr>
              <a:t>Identified missing values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6212" y="4414507"/>
            <a:ext cx="28645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3035"/>
                </a:solidFill>
                <a:latin typeface="Canva Sans Bold"/>
              </a:rPr>
              <a:t>Data imputation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6212" y="6179807"/>
            <a:ext cx="23241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3035"/>
                </a:solidFill>
                <a:latin typeface="Canva Sans Bold"/>
              </a:rPr>
              <a:t>Dropped rows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1630" y="7810441"/>
            <a:ext cx="226870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33035"/>
                </a:solidFill>
                <a:latin typeface="Canva Sans Bold"/>
              </a:rPr>
              <a:t>Replaced with placeholders.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8927" y="952500"/>
            <a:ext cx="39017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Data Cleaning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46212" y="5143500"/>
            <a:ext cx="788107" cy="7881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17C4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46212" y="6918806"/>
            <a:ext cx="788107" cy="7881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17C4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71137" y="2024580"/>
            <a:ext cx="6743603" cy="6949929"/>
          </a:xfrm>
          <a:custGeom>
            <a:avLst/>
            <a:gdLst/>
            <a:ahLst/>
            <a:cxnLst/>
            <a:rect l="l" t="t" r="r" b="b"/>
            <a:pathLst>
              <a:path w="6743603" h="6949929">
                <a:moveTo>
                  <a:pt x="0" y="0"/>
                </a:moveTo>
                <a:lnTo>
                  <a:pt x="6743603" y="0"/>
                </a:lnTo>
                <a:lnTo>
                  <a:pt x="6743603" y="6949929"/>
                </a:lnTo>
                <a:lnTo>
                  <a:pt x="0" y="6949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317C47"/>
            </a:solidFill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1644718" flipV="1">
            <a:off x="9471749" y="1414705"/>
            <a:ext cx="2204664" cy="673425"/>
          </a:xfrm>
          <a:custGeom>
            <a:avLst/>
            <a:gdLst/>
            <a:ahLst/>
            <a:cxnLst/>
            <a:rect l="l" t="t" r="r" b="b"/>
            <a:pathLst>
              <a:path w="2204664" h="673425">
                <a:moveTo>
                  <a:pt x="0" y="673425"/>
                </a:moveTo>
                <a:lnTo>
                  <a:pt x="2204664" y="673425"/>
                </a:lnTo>
                <a:lnTo>
                  <a:pt x="2204664" y="0"/>
                </a:lnTo>
                <a:lnTo>
                  <a:pt x="0" y="0"/>
                </a:lnTo>
                <a:lnTo>
                  <a:pt x="0" y="67342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721258" y="765626"/>
            <a:ext cx="592336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product_rating - 8626 missing values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82942" y="2496121"/>
            <a:ext cx="428207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Filled missing values using interpolation</a:t>
            </a:r>
          </a:p>
        </p:txBody>
      </p:sp>
      <p:sp>
        <p:nvSpPr>
          <p:cNvPr id="25" name="Freeform 25"/>
          <p:cNvSpPr/>
          <p:nvPr/>
        </p:nvSpPr>
        <p:spPr>
          <a:xfrm rot="3139839">
            <a:off x="13840899" y="1592952"/>
            <a:ext cx="1584658" cy="316932"/>
          </a:xfrm>
          <a:custGeom>
            <a:avLst/>
            <a:gdLst/>
            <a:ahLst/>
            <a:cxnLst/>
            <a:rect l="l" t="t" r="r" b="b"/>
            <a:pathLst>
              <a:path w="1584658" h="316932">
                <a:moveTo>
                  <a:pt x="0" y="0"/>
                </a:moveTo>
                <a:lnTo>
                  <a:pt x="1584657" y="0"/>
                </a:lnTo>
                <a:lnTo>
                  <a:pt x="1584657" y="316931"/>
                </a:lnTo>
                <a:lnTo>
                  <a:pt x="0" y="316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315036" y="4399133"/>
            <a:ext cx="428207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product_description-115 missing values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07186" y="6846487"/>
            <a:ext cx="305448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Replaced with ‘Not available’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3656" y="2779718"/>
            <a:ext cx="10533518" cy="466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endParaRPr/>
          </a:p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EXPLORATORY DATA </a:t>
            </a:r>
          </a:p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Analysis</a:t>
            </a:r>
          </a:p>
          <a:p>
            <a:pPr algn="ctr">
              <a:lnSpc>
                <a:spcPts val="9200"/>
              </a:lnSpc>
            </a:pPr>
            <a:endParaRPr lang="en-US" sz="8000">
              <a:solidFill>
                <a:srgbClr val="317C47"/>
              </a:solidFill>
              <a:latin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917734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550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2931795" y="0"/>
                </a:moveTo>
                <a:lnTo>
                  <a:pt x="0" y="0"/>
                </a:lnTo>
                <a:lnTo>
                  <a:pt x="0" y="4114800"/>
                </a:lnTo>
                <a:lnTo>
                  <a:pt x="2931795" y="4114800"/>
                </a:lnTo>
                <a:lnTo>
                  <a:pt x="29317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6700" y="2255453"/>
            <a:ext cx="9134552" cy="7644622"/>
          </a:xfrm>
          <a:custGeom>
            <a:avLst/>
            <a:gdLst/>
            <a:ahLst/>
            <a:cxnLst/>
            <a:rect l="l" t="t" r="r" b="b"/>
            <a:pathLst>
              <a:path w="9134552" h="7644622">
                <a:moveTo>
                  <a:pt x="0" y="0"/>
                </a:moveTo>
                <a:lnTo>
                  <a:pt x="9134552" y="0"/>
                </a:lnTo>
                <a:lnTo>
                  <a:pt x="9134552" y="7644622"/>
                </a:lnTo>
                <a:lnTo>
                  <a:pt x="0" y="764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764"/>
            </a:stretch>
          </a:blipFill>
          <a:ln cap="sq">
            <a:noFill/>
            <a:prstDash val="sysDot"/>
            <a:miter/>
          </a:ln>
        </p:spPr>
      </p:sp>
      <p:sp>
        <p:nvSpPr>
          <p:cNvPr id="4" name="Freeform 4"/>
          <p:cNvSpPr/>
          <p:nvPr/>
        </p:nvSpPr>
        <p:spPr>
          <a:xfrm>
            <a:off x="15453775" y="7759709"/>
            <a:ext cx="1420897" cy="1005803"/>
          </a:xfrm>
          <a:custGeom>
            <a:avLst/>
            <a:gdLst/>
            <a:ahLst/>
            <a:cxnLst/>
            <a:rect l="l" t="t" r="r" b="b"/>
            <a:pathLst>
              <a:path w="1420897" h="1005803">
                <a:moveTo>
                  <a:pt x="0" y="0"/>
                </a:moveTo>
                <a:lnTo>
                  <a:pt x="1420896" y="0"/>
                </a:lnTo>
                <a:lnTo>
                  <a:pt x="1420896" y="1005804"/>
                </a:lnTo>
                <a:lnTo>
                  <a:pt x="0" y="100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36090"/>
            <a:ext cx="940141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Product Distribution by Category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09294" y="2603723"/>
            <a:ext cx="430326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17C47"/>
                </a:solidFill>
                <a:latin typeface="Canva Sans"/>
              </a:rPr>
              <a:t>No correlation among the quantitative variables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185233" y="7830742"/>
            <a:ext cx="863739" cy="863739"/>
          </a:xfrm>
          <a:custGeom>
            <a:avLst/>
            <a:gdLst/>
            <a:ahLst/>
            <a:cxnLst/>
            <a:rect l="l" t="t" r="r" b="b"/>
            <a:pathLst>
              <a:path w="863739" h="863739">
                <a:moveTo>
                  <a:pt x="0" y="0"/>
                </a:moveTo>
                <a:lnTo>
                  <a:pt x="863739" y="0"/>
                </a:lnTo>
                <a:lnTo>
                  <a:pt x="863739" y="863738"/>
                </a:lnTo>
                <a:lnTo>
                  <a:pt x="0" y="86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3100" y="2301913"/>
            <a:ext cx="7660727" cy="5959939"/>
          </a:xfrm>
          <a:custGeom>
            <a:avLst/>
            <a:gdLst/>
            <a:ahLst/>
            <a:cxnLst/>
            <a:rect l="l" t="t" r="r" b="b"/>
            <a:pathLst>
              <a:path w="7660727" h="5959939">
                <a:moveTo>
                  <a:pt x="0" y="0"/>
                </a:moveTo>
                <a:lnTo>
                  <a:pt x="7660727" y="0"/>
                </a:lnTo>
                <a:lnTo>
                  <a:pt x="7660727" y="5959939"/>
                </a:lnTo>
                <a:lnTo>
                  <a:pt x="0" y="595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3" r="-35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99583" y="2701944"/>
            <a:ext cx="693729" cy="45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FF3131"/>
                </a:solidFill>
                <a:latin typeface="Canva Sans"/>
              </a:rPr>
              <a:t>3.94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9738" y="2106023"/>
            <a:ext cx="464713" cy="45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004AAD"/>
                </a:solidFill>
                <a:latin typeface="Canva Sans"/>
              </a:rPr>
              <a:t>4.1</a:t>
            </a:r>
          </a:p>
        </p:txBody>
      </p:sp>
      <p:sp>
        <p:nvSpPr>
          <p:cNvPr id="6" name="Freeform 6"/>
          <p:cNvSpPr/>
          <p:nvPr/>
        </p:nvSpPr>
        <p:spPr>
          <a:xfrm>
            <a:off x="15064582" y="8261852"/>
            <a:ext cx="863739" cy="863739"/>
          </a:xfrm>
          <a:custGeom>
            <a:avLst/>
            <a:gdLst/>
            <a:ahLst/>
            <a:cxnLst/>
            <a:rect l="l" t="t" r="r" b="b"/>
            <a:pathLst>
              <a:path w="863739" h="863739">
                <a:moveTo>
                  <a:pt x="0" y="0"/>
                </a:moveTo>
                <a:lnTo>
                  <a:pt x="863739" y="0"/>
                </a:lnTo>
                <a:lnTo>
                  <a:pt x="863739" y="863739"/>
                </a:lnTo>
                <a:lnTo>
                  <a:pt x="0" y="8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70902" y="8190820"/>
            <a:ext cx="1420897" cy="1005803"/>
          </a:xfrm>
          <a:custGeom>
            <a:avLst/>
            <a:gdLst/>
            <a:ahLst/>
            <a:cxnLst/>
            <a:rect l="l" t="t" r="r" b="b"/>
            <a:pathLst>
              <a:path w="1420897" h="1005803">
                <a:moveTo>
                  <a:pt x="0" y="0"/>
                </a:moveTo>
                <a:lnTo>
                  <a:pt x="1420897" y="0"/>
                </a:lnTo>
                <a:lnTo>
                  <a:pt x="1420897" y="1005803"/>
                </a:lnTo>
                <a:lnTo>
                  <a:pt x="0" y="1005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0573" y="2301913"/>
            <a:ext cx="7812461" cy="5976474"/>
          </a:xfrm>
          <a:custGeom>
            <a:avLst/>
            <a:gdLst/>
            <a:ahLst/>
            <a:cxnLst/>
            <a:rect l="l" t="t" r="r" b="b"/>
            <a:pathLst>
              <a:path w="7812461" h="5976474">
                <a:moveTo>
                  <a:pt x="0" y="0"/>
                </a:moveTo>
                <a:lnTo>
                  <a:pt x="7812461" y="0"/>
                </a:lnTo>
                <a:lnTo>
                  <a:pt x="7812461" y="5976473"/>
                </a:lnTo>
                <a:lnTo>
                  <a:pt x="0" y="597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52500"/>
            <a:ext cx="352670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317C47"/>
                </a:solidFill>
                <a:latin typeface="Canva Sans Bold"/>
              </a:rPr>
              <a:t>Distribution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08637" y="2402416"/>
            <a:ext cx="1092565" cy="45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004AAD"/>
                </a:solidFill>
                <a:latin typeface="Canva Sans"/>
              </a:rPr>
              <a:t>49.96</a:t>
            </a:r>
          </a:p>
        </p:txBody>
      </p:sp>
      <p:sp>
        <p:nvSpPr>
          <p:cNvPr id="11" name="AutoShape 11"/>
          <p:cNvSpPr/>
          <p:nvPr/>
        </p:nvSpPr>
        <p:spPr>
          <a:xfrm flipH="1" flipV="1">
            <a:off x="13695782" y="2656955"/>
            <a:ext cx="6128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789" y="6821124"/>
            <a:ext cx="4056478" cy="2692026"/>
          </a:xfrm>
          <a:custGeom>
            <a:avLst/>
            <a:gdLst/>
            <a:ahLst/>
            <a:cxnLst/>
            <a:rect l="l" t="t" r="r" b="b"/>
            <a:pathLst>
              <a:path w="4056478" h="2692026">
                <a:moveTo>
                  <a:pt x="0" y="0"/>
                </a:moveTo>
                <a:lnTo>
                  <a:pt x="4056479" y="0"/>
                </a:lnTo>
                <a:lnTo>
                  <a:pt x="4056479" y="2692026"/>
                </a:lnTo>
                <a:lnTo>
                  <a:pt x="0" y="2692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3656" y="3941768"/>
            <a:ext cx="10533518" cy="233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317C47"/>
                </a:solidFill>
                <a:latin typeface="Canva Sans"/>
              </a:rPr>
              <a:t>BRAND &amp; MARKET ANALYSIS</a:t>
            </a:r>
          </a:p>
        </p:txBody>
      </p:sp>
      <p:sp>
        <p:nvSpPr>
          <p:cNvPr id="5" name="Freeform 5"/>
          <p:cNvSpPr/>
          <p:nvPr/>
        </p:nvSpPr>
        <p:spPr>
          <a:xfrm>
            <a:off x="14917734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0" y="0"/>
                </a:moveTo>
                <a:lnTo>
                  <a:pt x="2931795" y="0"/>
                </a:lnTo>
                <a:lnTo>
                  <a:pt x="293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550" y="2024580"/>
            <a:ext cx="2931795" cy="4114800"/>
          </a:xfrm>
          <a:custGeom>
            <a:avLst/>
            <a:gdLst/>
            <a:ahLst/>
            <a:cxnLst/>
            <a:rect l="l" t="t" r="r" b="b"/>
            <a:pathLst>
              <a:path w="2931795" h="4114800">
                <a:moveTo>
                  <a:pt x="2931795" y="0"/>
                </a:moveTo>
                <a:lnTo>
                  <a:pt x="0" y="0"/>
                </a:lnTo>
                <a:lnTo>
                  <a:pt x="0" y="4114800"/>
                </a:lnTo>
                <a:lnTo>
                  <a:pt x="2931795" y="4114800"/>
                </a:lnTo>
                <a:lnTo>
                  <a:pt x="29317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318</Words>
  <Application>Microsoft Office PowerPoint</Application>
  <PresentationFormat>Custom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Josefin Sans Bold</vt:lpstr>
      <vt:lpstr>Canva Sans Bold</vt:lpstr>
      <vt:lpstr>Canva Sans Italics</vt:lpstr>
      <vt:lpstr>Canva Sans</vt:lpstr>
      <vt:lpstr>Josefin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DataVisors</dc:title>
  <cp:lastModifiedBy>Puravasu Jaideep Sesha</cp:lastModifiedBy>
  <cp:revision>2</cp:revision>
  <dcterms:created xsi:type="dcterms:W3CDTF">2006-08-16T00:00:00Z</dcterms:created>
  <dcterms:modified xsi:type="dcterms:W3CDTF">2024-04-28T14:01:48Z</dcterms:modified>
  <dc:identifier>DAGCv95ig9Q</dc:identifier>
</cp:coreProperties>
</file>